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56" r:id="rId2"/>
    <p:sldId id="315" r:id="rId3"/>
    <p:sldId id="307" r:id="rId4"/>
    <p:sldId id="318" r:id="rId5"/>
    <p:sldId id="317" r:id="rId6"/>
    <p:sldId id="325" r:id="rId7"/>
    <p:sldId id="320" r:id="rId8"/>
    <p:sldId id="321" r:id="rId9"/>
    <p:sldId id="322" r:id="rId10"/>
    <p:sldId id="323" r:id="rId11"/>
    <p:sldId id="324" r:id="rId12"/>
    <p:sldId id="319" r:id="rId13"/>
    <p:sldId id="308" r:id="rId14"/>
    <p:sldId id="316" r:id="rId15"/>
    <p:sldId id="293" r:id="rId16"/>
    <p:sldId id="314" r:id="rId17"/>
    <p:sldId id="306" r:id="rId18"/>
  </p:sldIdLst>
  <p:sldSz cx="12192000" cy="6858000"/>
  <p:notesSz cx="7315200" cy="96012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F1F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3FCA41B-7398-400B-83DC-FDE8722EB923}" v="79" dt="2020-02-09T01:28:39.66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078" autoAdjust="0"/>
    <p:restoredTop sz="79540" autoAdjust="0"/>
  </p:normalViewPr>
  <p:slideViewPr>
    <p:cSldViewPr snapToGrid="0">
      <p:cViewPr varScale="1">
        <p:scale>
          <a:sx n="88" d="100"/>
          <a:sy n="88" d="100"/>
        </p:scale>
        <p:origin x="1698" y="84"/>
      </p:cViewPr>
      <p:guideLst/>
    </p:cSldViewPr>
  </p:slideViewPr>
  <p:outlineViewPr>
    <p:cViewPr>
      <p:scale>
        <a:sx n="33" d="100"/>
        <a:sy n="33" d="100"/>
      </p:scale>
      <p:origin x="0" y="-8862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elipe Augusto Pereira de Figueiredo" userId="e1771b70d906f94b" providerId="Windows Live" clId="Web-{B3FCA41B-7398-400B-83DC-FDE8722EB923}"/>
    <pc:docChg chg="modSld">
      <pc:chgData name="Felipe Augusto Pereira de Figueiredo" userId="e1771b70d906f94b" providerId="Windows Live" clId="Web-{B3FCA41B-7398-400B-83DC-FDE8722EB923}" dt="2020-02-09T01:40:38.055" v="257"/>
      <pc:docMkLst>
        <pc:docMk/>
      </pc:docMkLst>
      <pc:sldChg chg="modSp modNotes">
        <pc:chgData name="Felipe Augusto Pereira de Figueiredo" userId="e1771b70d906f94b" providerId="Windows Live" clId="Web-{B3FCA41B-7398-400B-83DC-FDE8722EB923}" dt="2020-02-09T01:26:20.191" v="45"/>
        <pc:sldMkLst>
          <pc:docMk/>
          <pc:sldMk cId="636059476" sldId="259"/>
        </pc:sldMkLst>
        <pc:spChg chg="mod">
          <ac:chgData name="Felipe Augusto Pereira de Figueiredo" userId="e1771b70d906f94b" providerId="Windows Live" clId="Web-{B3FCA41B-7398-400B-83DC-FDE8722EB923}" dt="2020-02-09T01:22:23.081" v="18" actId="1076"/>
          <ac:spMkLst>
            <pc:docMk/>
            <pc:sldMk cId="636059476" sldId="259"/>
            <ac:spMk id="3" creationId="{979D29AC-E01B-406F-AC75-55866B75A7CC}"/>
          </ac:spMkLst>
        </pc:spChg>
      </pc:sldChg>
      <pc:sldChg chg="modNotes">
        <pc:chgData name="Felipe Augusto Pereira de Figueiredo" userId="e1771b70d906f94b" providerId="Windows Live" clId="Web-{B3FCA41B-7398-400B-83DC-FDE8722EB923}" dt="2020-02-09T01:21:46.721" v="16"/>
        <pc:sldMkLst>
          <pc:docMk/>
          <pc:sldMk cId="248504461" sldId="267"/>
        </pc:sldMkLst>
      </pc:sldChg>
      <pc:sldChg chg="modSp modNotes">
        <pc:chgData name="Felipe Augusto Pereira de Figueiredo" userId="e1771b70d906f94b" providerId="Windows Live" clId="Web-{B3FCA41B-7398-400B-83DC-FDE8722EB923}" dt="2020-02-09T01:40:38.055" v="257"/>
        <pc:sldMkLst>
          <pc:docMk/>
          <pc:sldMk cId="2076219387" sldId="277"/>
        </pc:sldMkLst>
        <pc:spChg chg="mod">
          <ac:chgData name="Felipe Augusto Pereira de Figueiredo" userId="e1771b70d906f94b" providerId="Windows Live" clId="Web-{B3FCA41B-7398-400B-83DC-FDE8722EB923}" dt="2020-02-09T01:28:39.664" v="120" actId="14100"/>
          <ac:spMkLst>
            <pc:docMk/>
            <pc:sldMk cId="2076219387" sldId="277"/>
            <ac:spMk id="3" creationId="{5E0262E2-3A0F-4805-BCCB-6745237D1574}"/>
          </ac:spMkLst>
        </pc:spChg>
      </pc:sldChg>
    </pc:docChg>
  </pc:docChgLst>
  <pc:docChgLst>
    <pc:chgData name="Felipe Augusto Pereira de Figueiredo" userId="e1771b70d906f94b" providerId="Windows Live" clId="Web-{1FA475AF-6444-47C2-89B1-9776BABC0E66}"/>
    <pc:docChg chg="modSld">
      <pc:chgData name="Felipe Augusto Pereira de Figueiredo" userId="e1771b70d906f94b" providerId="Windows Live" clId="Web-{1FA475AF-6444-47C2-89B1-9776BABC0E66}" dt="2020-02-09T18:53:52.767" v="85"/>
      <pc:docMkLst>
        <pc:docMk/>
      </pc:docMkLst>
      <pc:sldChg chg="modNotes">
        <pc:chgData name="Felipe Augusto Pereira de Figueiredo" userId="e1771b70d906f94b" providerId="Windows Live" clId="Web-{1FA475AF-6444-47C2-89B1-9776BABC0E66}" dt="2020-02-09T18:53:52.767" v="85"/>
        <pc:sldMkLst>
          <pc:docMk/>
          <pc:sldMk cId="248504461" sldId="267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169922" cy="480722"/>
          </a:xfrm>
          <a:prstGeom prst="rect">
            <a:avLst/>
          </a:prstGeom>
        </p:spPr>
        <p:txBody>
          <a:bodyPr vert="horz" lIns="168634" tIns="84317" rIns="168634" bIns="84317" rtlCol="0"/>
          <a:lstStyle>
            <a:lvl1pPr algn="l">
              <a:defRPr sz="2200"/>
            </a:lvl1pPr>
          </a:lstStyle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9" y="0"/>
            <a:ext cx="3169922" cy="480722"/>
          </a:xfrm>
          <a:prstGeom prst="rect">
            <a:avLst/>
          </a:prstGeom>
        </p:spPr>
        <p:txBody>
          <a:bodyPr vert="horz" lIns="168634" tIns="84317" rIns="168634" bIns="84317" rtlCol="0"/>
          <a:lstStyle>
            <a:lvl1pPr algn="r">
              <a:defRPr sz="2200"/>
            </a:lvl1pPr>
          </a:lstStyle>
          <a:p>
            <a:fld id="{144F1436-6906-4D93-B7A2-786C327BFA14}" type="datetimeFigureOut">
              <a:rPr lang="nl-BE" smtClean="0"/>
              <a:t>20/01/2026</a:t>
            </a:fld>
            <a:endParaRPr lang="nl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9120488"/>
            <a:ext cx="3169922" cy="480718"/>
          </a:xfrm>
          <a:prstGeom prst="rect">
            <a:avLst/>
          </a:prstGeom>
        </p:spPr>
        <p:txBody>
          <a:bodyPr vert="horz" lIns="168634" tIns="84317" rIns="168634" bIns="84317" rtlCol="0" anchor="b"/>
          <a:lstStyle>
            <a:lvl1pPr algn="l">
              <a:defRPr sz="2200"/>
            </a:lvl1pPr>
          </a:lstStyle>
          <a:p>
            <a:endParaRPr lang="nl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9" y="9120488"/>
            <a:ext cx="3169922" cy="480718"/>
          </a:xfrm>
          <a:prstGeom prst="rect">
            <a:avLst/>
          </a:prstGeom>
        </p:spPr>
        <p:txBody>
          <a:bodyPr vert="horz" lIns="168634" tIns="84317" rIns="168634" bIns="84317" rtlCol="0" anchor="b"/>
          <a:lstStyle>
            <a:lvl1pPr algn="r">
              <a:defRPr sz="2200"/>
            </a:lvl1pPr>
          </a:lstStyle>
          <a:p>
            <a:fld id="{F7E56D9B-79AD-444A-AFED-DEC23408F8B4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635331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5" y="1"/>
            <a:ext cx="3169922" cy="1903121"/>
          </a:xfrm>
          <a:prstGeom prst="rect">
            <a:avLst/>
          </a:prstGeom>
        </p:spPr>
        <p:txBody>
          <a:bodyPr vert="horz" lIns="168634" tIns="84317" rIns="168634" bIns="84317" rtlCol="0"/>
          <a:lstStyle>
            <a:lvl1pPr algn="l">
              <a:defRPr sz="2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4143592" y="1"/>
            <a:ext cx="3169922" cy="1903121"/>
          </a:xfrm>
          <a:prstGeom prst="rect">
            <a:avLst/>
          </a:prstGeom>
        </p:spPr>
        <p:txBody>
          <a:bodyPr vert="horz" lIns="168634" tIns="84317" rIns="168634" bIns="84317" rtlCol="0"/>
          <a:lstStyle>
            <a:lvl1pPr algn="r">
              <a:defRPr sz="2200"/>
            </a:lvl1pPr>
          </a:lstStyle>
          <a:p>
            <a:fld id="{AA8CD09E-2914-4F47-B6C1-51B2C31814C9}" type="datetimeFigureOut">
              <a:rPr lang="pt-BR" smtClean="0"/>
              <a:t>20/01/2026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-7721600" y="4740275"/>
            <a:ext cx="22758400" cy="12801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168634" tIns="84317" rIns="168634" bIns="84317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731522" y="18254135"/>
            <a:ext cx="5852160" cy="14935200"/>
          </a:xfrm>
          <a:prstGeom prst="rect">
            <a:avLst/>
          </a:prstGeom>
        </p:spPr>
        <p:txBody>
          <a:bodyPr vert="horz" lIns="168634" tIns="84317" rIns="168634" bIns="84317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5" y="36027558"/>
            <a:ext cx="3169922" cy="1903117"/>
          </a:xfrm>
          <a:prstGeom prst="rect">
            <a:avLst/>
          </a:prstGeom>
        </p:spPr>
        <p:txBody>
          <a:bodyPr vert="horz" lIns="168634" tIns="84317" rIns="168634" bIns="84317" rtlCol="0" anchor="b"/>
          <a:lstStyle>
            <a:lvl1pPr algn="l">
              <a:defRPr sz="2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4143592" y="36027558"/>
            <a:ext cx="3169922" cy="1903117"/>
          </a:xfrm>
          <a:prstGeom prst="rect">
            <a:avLst/>
          </a:prstGeom>
        </p:spPr>
        <p:txBody>
          <a:bodyPr vert="horz" lIns="168634" tIns="84317" rIns="168634" bIns="84317" rtlCol="0" anchor="b"/>
          <a:lstStyle>
            <a:lvl1pPr algn="r">
              <a:defRPr sz="2200"/>
            </a:lvl1pPr>
          </a:lstStyle>
          <a:p>
            <a:fld id="{6FC8D850-966F-45A6-8DE7-15B891E7D40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18147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baseline="0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607474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Curadoria é a função de </a:t>
            </a:r>
            <a:r>
              <a:rPr lang="pt-BR" b="1" dirty="0">
                <a:effectLst/>
              </a:rPr>
              <a:t>cuidar, selecionar, organizar e apresentar</a:t>
            </a:r>
            <a:r>
              <a:rPr lang="pt-BR" dirty="0"/>
              <a:t> um conjunto de obras, informações ou projetos, criando uma narrativa ou contexto significativo para o público.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88553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203108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B9B4FF-B06E-403C-A326-BDC64D8FF9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47BDFCE-746E-45BF-A319-4733D58D16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EDE2778-5372-4104-B96D-968184DA82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20/01/2026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1DD0F41-C861-4051-988D-3024A37A4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7E5967E-D980-431A-A5DB-3F0C5030A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497542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36C49F-3E68-4175-81BA-3C3FEE443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26FA736-3DD3-4D4E-B57B-BBE1D8F7D4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9E8855C-D8FD-48F6-B14E-861E0DE4D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20/01/2026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7C0BB88-2F21-42A5-ACFF-83DA47F2D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CB462B3-1F22-4C05-B4B8-7A279FB7D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53481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AEAB728-701C-4207-A9D5-23FF45C605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A8C8CCF-7823-480A-9A19-0F664DD17E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21D5734-7B1F-425D-942F-6EB7334402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20/01/2026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E1AAEAC-F08D-45FE-89EC-B1B349A86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AA44493-9911-47B2-87A6-C2141A972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2454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BD44A5-8F21-4626-A01D-48A1C874B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79E8085-65A9-48AA-951D-71D978BFF4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05BE1AF-51EA-425D-B188-DE7BD6750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20/01/2026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21BE632-29CF-4CB9-B365-C9EF38F89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0CF3DD1-9AEC-4A57-B461-4E4DD86FA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79079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AB2FF0-A4D7-4E28-991D-FF26140D5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2AC45B0-4145-40DB-8E61-1054611706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0F1D3FB-740A-4EBA-A309-2CE71D12EC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20/01/2026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DCAB18F-8715-4465-A940-F9C193A2A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53466C6-8248-429F-8056-FF040BF50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65227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7BB9F0-F14B-4A91-B2B7-35BC47FE4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C1FC1C4-73DA-47A6-8496-B0B457F7D3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92F06A8-A449-4D92-9912-76873E529B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38070A4-BC2F-4D55-BD8D-DEAF11BB9E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20/01/2026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5CC2DB8-844A-465F-BA9A-7734C80C7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CC606A8-097B-4040-94E0-CD8C88280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85444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D66686-0143-4CB6-8C09-BA326F1E7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227AB85-F59E-4BCE-B846-4FA0992C2F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373456C-7319-4D0A-827D-D29F6B083F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CD109D0-2E83-4262-8029-A871CEC474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AD706E3A-CFBB-4A6C-A65F-D0360A9E74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4172C0E5-5AF0-4805-BB51-443733CD2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20/01/2026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0E801648-156F-497E-99CF-797DF4805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EEE23D32-80E7-4796-A137-66BF842E4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2454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CE2379-C78F-47E1-8CFC-B846E7AF1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342600A9-7F92-4E22-9D94-E4717252A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20/01/2026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192E6BED-F546-40CC-A2DF-99CBA8536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6091CC40-A8C4-4063-80EB-CC5099621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4413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DD19515C-212C-4EAE-84A3-8FF4BC844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20/01/2026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94D3D120-B3E8-4C96-861D-7A4F12F49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42E49B68-FA1B-468B-9F17-D5C09243D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812321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17BCBE-A897-4319-85EC-D87909C24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226F885-0204-4913-868B-4B8B82576F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0F9F784-A858-441B-8AB5-6970981417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4DC363A-5000-472E-8B17-02E7DCB88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20/01/2026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548425D-2C21-4C56-BAD4-662978775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63E9726-E64C-42B2-AE8A-8C235A956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88610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086A78-3E74-450C-96A6-CA8AC37AF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5F5B7312-975A-4DBC-9B2F-3652ADA006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AF805F5-1DFF-41C6-944C-7D79FE0D09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2113D81-8665-4516-BD81-C6A1F254E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20/01/2026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B00C88B-FF32-40AA-A187-727D96FD78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04D1A2D-69F7-4B8F-A730-BC26DC340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46468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E69A0273-1966-4A1B-9370-4C1CE50363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B9CF87A-0448-49A7-AB25-EBC1D56A40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EF7B1F2-BB5A-44D0-816D-16AD2C7143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289F7E-B80B-496E-81B4-D396C37C9454}" type="datetimeFigureOut">
              <a:rPr lang="pt-BR" smtClean="0"/>
              <a:t>20/01/2026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703F94C-2CC8-4DAA-BC35-14FC3E841D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4051336-7048-457A-8B61-D94291D716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362929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felipe.figueiredo@Inatel.br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jpe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code/imoore/intro-to-exploratory-data-analysis-eda-in-python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430EB894-B7D4-434C-9D1A-A14094D9BEEC}"/>
              </a:ext>
            </a:extLst>
          </p:cNvPr>
          <p:cNvSpPr txBox="1"/>
          <p:nvPr/>
        </p:nvSpPr>
        <p:spPr>
          <a:xfrm>
            <a:off x="7915801" y="5780602"/>
            <a:ext cx="4004345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/>
              <a:t>Felipe A. P. de Figueiredo</a:t>
            </a:r>
          </a:p>
          <a:p>
            <a:r>
              <a:rPr lang="pt-BR" dirty="0">
                <a:hlinkClick r:id="rId3"/>
              </a:rPr>
              <a:t>felipe.figueiredo@Inatel.br</a:t>
            </a:r>
            <a:endParaRPr lang="pt-BR" dirty="0"/>
          </a:p>
        </p:txBody>
      </p:sp>
      <p:pic>
        <p:nvPicPr>
          <p:cNvPr id="1026" name="Picture 2" descr="Logo">
            <a:extLst>
              <a:ext uri="{FF2B5EF4-FFF2-40B4-BE49-F238E27FC236}">
                <a16:creationId xmlns:a16="http://schemas.microsoft.com/office/drawing/2014/main" id="{3F2642E0-4F6A-4196-8F58-E77D36E9A33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59" b="28872"/>
          <a:stretch/>
        </p:blipFill>
        <p:spPr bwMode="auto">
          <a:xfrm>
            <a:off x="393306" y="5780602"/>
            <a:ext cx="2261388" cy="677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Image result for machine learning">
            <a:extLst>
              <a:ext uri="{FF2B5EF4-FFF2-40B4-BE49-F238E27FC236}">
                <a16:creationId xmlns:a16="http://schemas.microsoft.com/office/drawing/2014/main" id="{810CE0A2-4102-44A6-A370-175E7896CD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93" t="8107" r="14530" b="5794"/>
          <a:stretch/>
        </p:blipFill>
        <p:spPr bwMode="auto">
          <a:xfrm>
            <a:off x="4965305" y="3597971"/>
            <a:ext cx="2261389" cy="2237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ítulo 1">
            <a:extLst>
              <a:ext uri="{FF2B5EF4-FFF2-40B4-BE49-F238E27FC236}">
                <a16:creationId xmlns:a16="http://schemas.microsoft.com/office/drawing/2014/main" id="{32666AC8-2E17-4DB4-B0F5-60C640CCFD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8971" y="836433"/>
            <a:ext cx="11201400" cy="2690156"/>
          </a:xfrm>
        </p:spPr>
        <p:txBody>
          <a:bodyPr anchor="ctr">
            <a:noAutofit/>
          </a:bodyPr>
          <a:lstStyle/>
          <a:p>
            <a:r>
              <a:rPr lang="pt-BR" sz="6600" dirty="0"/>
              <a:t>C24 - Inteligência Artificial:</a:t>
            </a:r>
            <a:br>
              <a:rPr lang="pt-BR" sz="7200" dirty="0"/>
            </a:br>
            <a:r>
              <a:rPr lang="pt-BR" sz="7200" b="1" dirty="0"/>
              <a:t>Análise Exploratória de Dados (EDA)</a:t>
            </a:r>
            <a:endParaRPr lang="pt-BR" sz="7200" b="1" i="1" dirty="0"/>
          </a:p>
        </p:txBody>
      </p:sp>
    </p:spTree>
    <p:extLst>
      <p:ext uri="{BB962C8B-B14F-4D97-AF65-F5344CB8AC3E}">
        <p14:creationId xmlns:p14="http://schemas.microsoft.com/office/powerpoint/2010/main" val="6866526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3D3B9-5DC6-D790-F6E9-E01186264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Lidando</a:t>
            </a:r>
            <a:r>
              <a:rPr lang="en-US" dirty="0"/>
              <a:t> com </a:t>
            </a:r>
            <a:r>
              <a:rPr lang="en-US" dirty="0" err="1"/>
              <a:t>duplicatas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CFBC8F-42F3-78B3-8341-623E54191A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Encontrar e remover</a:t>
            </a:r>
          </a:p>
          <a:p>
            <a:pPr lvl="1"/>
            <a:r>
              <a:rPr lang="pt-BR" dirty="0" err="1"/>
              <a:t>df.drop_duplicates</a:t>
            </a:r>
            <a:r>
              <a:rPr lang="pt-BR" dirty="0"/>
              <a:t>(</a:t>
            </a:r>
            <a:r>
              <a:rPr lang="pt-BR" dirty="0" err="1"/>
              <a:t>inplace</a:t>
            </a:r>
            <a:r>
              <a:rPr lang="pt-BR" dirty="0"/>
              <a:t>=</a:t>
            </a:r>
            <a:r>
              <a:rPr lang="pt-BR" dirty="0" err="1"/>
              <a:t>True</a:t>
            </a:r>
            <a:r>
              <a:rPr lang="pt-BR" dirty="0"/>
              <a:t>)</a:t>
            </a:r>
          </a:p>
          <a:p>
            <a:r>
              <a:rPr lang="pt-BR" dirty="0"/>
              <a:t>Dica visual: use um ícone de “clones” como personagem engraçado que está repetido demais.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81156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37301-E949-B812-9EF5-3CA58CB6A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Detectando</a:t>
            </a:r>
            <a:r>
              <a:rPr lang="en-US" dirty="0"/>
              <a:t> outliers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9EFEFD-73F6-A8FB-7EE8-766DA0A882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Técnicas:</a:t>
            </a:r>
          </a:p>
          <a:p>
            <a:pPr lvl="1"/>
            <a:r>
              <a:rPr lang="pt-BR" dirty="0" err="1"/>
              <a:t>Boxplot</a:t>
            </a:r>
            <a:endParaRPr lang="pt-BR" dirty="0"/>
          </a:p>
          <a:p>
            <a:pPr lvl="1"/>
            <a:r>
              <a:rPr lang="pt-BR" dirty="0"/>
              <a:t>Z-score</a:t>
            </a:r>
          </a:p>
          <a:p>
            <a:pPr lvl="1"/>
            <a:r>
              <a:rPr lang="pt-BR" dirty="0"/>
              <a:t>IQR</a:t>
            </a:r>
          </a:p>
          <a:p>
            <a:r>
              <a:rPr lang="pt-BR" dirty="0"/>
              <a:t>Inclua um gráfico como exemplo e peça para a turma identificar possíveis outliers.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92595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5D50B-BE36-C048-BCD0-602BE990B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E7A716-FAD7-6C06-899D-D3D5115D73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b="1" dirty="0"/>
              <a:t>Tratamento de valores ausentes:</a:t>
            </a:r>
            <a:r>
              <a:rPr lang="pt-BR" dirty="0"/>
              <a:t> remover </a:t>
            </a:r>
            <a:r>
              <a:rPr lang="pt-BR" dirty="0" err="1"/>
              <a:t>vs</a:t>
            </a:r>
            <a:r>
              <a:rPr lang="pt-BR" dirty="0"/>
              <a:t> imputar. </a:t>
            </a:r>
          </a:p>
          <a:p>
            <a:r>
              <a:rPr lang="pt-BR" b="1" dirty="0"/>
              <a:t>Tratamento de outliers:</a:t>
            </a:r>
            <a:r>
              <a:rPr lang="pt-BR" dirty="0"/>
              <a:t> identificação e decisões de correção.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97773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AB8438-E56E-2412-517C-8456E4CA7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Fundamentação teórica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7E2B09C-6D56-4C9F-A364-B904CCE2F1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hlinkClick r:id="rId2"/>
              </a:rPr>
              <a:t>https://www.kaggle.com/code/imoore/intro-to-exploratory-data-analysis-eda-in-python</a:t>
            </a:r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870715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Exploratory Data Analysis (EDA) to understand and Prepare Data">
            <a:extLst>
              <a:ext uri="{FF2B5EF4-FFF2-40B4-BE49-F238E27FC236}">
                <a16:creationId xmlns:a16="http://schemas.microsoft.com/office/drawing/2014/main" id="{2B53786C-EA48-EFA0-0C06-852C72B3C3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99658"/>
            <a:ext cx="4639355" cy="3197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The Importance of Data Preprocessing in Machine Learning (ML) - The  Couchbase Blog">
            <a:extLst>
              <a:ext uri="{FF2B5EF4-FFF2-40B4-BE49-F238E27FC236}">
                <a16:creationId xmlns:a16="http://schemas.microsoft.com/office/drawing/2014/main" id="{F14B1968-D6A4-B3E7-DF55-77B89A9AD4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2603" y="1674354"/>
            <a:ext cx="4985922" cy="3973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10360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32666AC8-2E17-4DB4-B0F5-60C640CCFD2E}"/>
              </a:ext>
            </a:extLst>
          </p:cNvPr>
          <p:cNvSpPr txBox="1">
            <a:spLocks/>
          </p:cNvSpPr>
          <p:nvPr/>
        </p:nvSpPr>
        <p:spPr>
          <a:xfrm>
            <a:off x="1431533" y="2720526"/>
            <a:ext cx="9144000" cy="10295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6600" dirty="0"/>
              <a:t>Perguntas?</a:t>
            </a:r>
            <a:endParaRPr lang="pt-BR" sz="6600" b="1" i="1" dirty="0"/>
          </a:p>
        </p:txBody>
      </p:sp>
    </p:spTree>
    <p:extLst>
      <p:ext uri="{BB962C8B-B14F-4D97-AF65-F5344CB8AC3E}">
        <p14:creationId xmlns:p14="http://schemas.microsoft.com/office/powerpoint/2010/main" val="37730056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A32550-8C76-B013-2EC7-989D8C3B1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Referências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F043237-7757-7557-B63E-D4EB5152D4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872649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32666AC8-2E17-4DB4-B0F5-60C640CCFD2E}"/>
              </a:ext>
            </a:extLst>
          </p:cNvPr>
          <p:cNvSpPr txBox="1">
            <a:spLocks/>
          </p:cNvSpPr>
          <p:nvPr/>
        </p:nvSpPr>
        <p:spPr>
          <a:xfrm>
            <a:off x="1431533" y="2720526"/>
            <a:ext cx="9144000" cy="10295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6600" dirty="0"/>
              <a:t>Obrigado!</a:t>
            </a:r>
            <a:endParaRPr lang="pt-BR" sz="6600" b="1" i="1" dirty="0"/>
          </a:p>
        </p:txBody>
      </p:sp>
    </p:spTree>
    <p:extLst>
      <p:ext uri="{BB962C8B-B14F-4D97-AF65-F5344CB8AC3E}">
        <p14:creationId xmlns:p14="http://schemas.microsoft.com/office/powerpoint/2010/main" val="26557046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Exploratory Data Analysis (EDA)through Data Visualization. | by Michael  Ngecha | Medium">
            <a:extLst>
              <a:ext uri="{FF2B5EF4-FFF2-40B4-BE49-F238E27FC236}">
                <a16:creationId xmlns:a16="http://schemas.microsoft.com/office/drawing/2014/main" id="{B13B8774-B804-6B29-8825-D56539EBF0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596" y="993321"/>
            <a:ext cx="7469414" cy="4871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84F3ECF-0562-63DD-49E8-BDC0AE061BAE}"/>
              </a:ext>
            </a:extLst>
          </p:cNvPr>
          <p:cNvSpPr txBox="1"/>
          <p:nvPr/>
        </p:nvSpPr>
        <p:spPr>
          <a:xfrm>
            <a:off x="8298180" y="2397947"/>
            <a:ext cx="354547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/>
              <a:t>Etapa executada antes da construção e treinamento dos modelos de ML.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5792991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5FF925-67DE-CC62-E869-C6E3C1D77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DA84068-671A-9D40-4F76-2C57E4F720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02087" y="1825624"/>
            <a:ext cx="6204856" cy="5032375"/>
          </a:xfrm>
        </p:spPr>
        <p:txBody>
          <a:bodyPr/>
          <a:lstStyle/>
          <a:p>
            <a:r>
              <a:rPr lang="pt-BR" dirty="0"/>
              <a:t>É o primeiro passo em qualquer projeto de ciência de dados, incluindo ML.</a:t>
            </a:r>
          </a:p>
          <a:p>
            <a:r>
              <a:rPr lang="pt-BR" dirty="0"/>
              <a:t>EDA nos ajudar a identificar: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erros óbvios nos dados,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compreender os padrões nos dados,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detectar valores discrepantes, faltantes, duplicados ou eventos anômalos,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encontrar relações entre as variáveis 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descobrir quais variáveis realmente importam.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C8613DC-A437-4282-CBE3-E2051081F7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057" y="1825624"/>
            <a:ext cx="4811486" cy="4811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182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4A0189-07D9-7182-C49F-053B36583A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Por que realizar análise exploratória?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9158B5-68E9-E42E-59A2-B618E69A0B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7886" y="1825624"/>
            <a:ext cx="5573484" cy="5032375"/>
          </a:xfrm>
        </p:spPr>
        <p:txBody>
          <a:bodyPr/>
          <a:lstStyle/>
          <a:p>
            <a:r>
              <a:rPr lang="pt-BR" dirty="0"/>
              <a:t>A análise exploratória é uma espécie de curadoria dos dados.</a:t>
            </a:r>
          </a:p>
          <a:p>
            <a:r>
              <a:rPr lang="pt-BR" dirty="0"/>
              <a:t>Ela garante que o modelo de ML não aprenda com lixo. </a:t>
            </a:r>
          </a:p>
          <a:p>
            <a:r>
              <a:rPr lang="pt-BR" dirty="0"/>
              <a:t>Se o dado de entrada é ruim, a previsão será pior ainda.</a:t>
            </a:r>
            <a:endParaRPr lang="en-US" dirty="0"/>
          </a:p>
        </p:txBody>
      </p:sp>
      <p:pic>
        <p:nvPicPr>
          <p:cNvPr id="1026" name="Picture 2" descr="Machine Learning — Garbage in Garbage Out | by Ritresh Girdhar | Medium">
            <a:extLst>
              <a:ext uri="{FF2B5EF4-FFF2-40B4-BE49-F238E27FC236}">
                <a16:creationId xmlns:a16="http://schemas.microsoft.com/office/drawing/2014/main" id="{1B7547F4-3D77-E9AF-BE27-E93FA57A1E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170" y="2242459"/>
            <a:ext cx="5655677" cy="3145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54637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2D4A1-A378-83FF-6C9A-4A09E09FD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noProof="0" dirty="0"/>
              <a:t>Inspeção visual e estatística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D13CB1-C083-7C27-6EF9-0E24F73365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3886" y="1825624"/>
            <a:ext cx="10842171" cy="5032375"/>
          </a:xfrm>
        </p:spPr>
        <p:txBody>
          <a:bodyPr>
            <a:normAutofit lnSpcReduction="10000"/>
          </a:bodyPr>
          <a:lstStyle/>
          <a:p>
            <a:r>
              <a:rPr lang="pt-BR" noProof="0" dirty="0"/>
              <a:t>Utilizamos ferramentas estatísticas e de visualização como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noProof="0" dirty="0"/>
              <a:t>Histogramas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i="1" dirty="0" err="1"/>
              <a:t>Heatmaps</a:t>
            </a:r>
            <a:r>
              <a:rPr lang="pt-BR" dirty="0"/>
              <a:t> de correlação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i="1" noProof="0" dirty="0" err="1"/>
              <a:t>Boxplots</a:t>
            </a:r>
            <a:endParaRPr lang="pt-BR" i="1" noProof="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Gráficos de barras</a:t>
            </a:r>
            <a:endParaRPr lang="pt-BR" noProof="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D</a:t>
            </a:r>
            <a:r>
              <a:rPr lang="pt-BR" noProof="0" dirty="0" err="1"/>
              <a:t>iagramas</a:t>
            </a:r>
            <a:r>
              <a:rPr lang="pt-BR" noProof="0" dirty="0"/>
              <a:t> de dispersão</a:t>
            </a:r>
          </a:p>
          <a:p>
            <a:r>
              <a:rPr lang="pt-BR" noProof="0" dirty="0"/>
              <a:t>Bibliotecas mais usadas: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Pandas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/>
              <a:t>Numpy</a:t>
            </a:r>
            <a:endParaRPr lang="pt-BR" noProof="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noProof="0" dirty="0" err="1"/>
              <a:t>Scikit-learn</a:t>
            </a:r>
            <a:endParaRPr lang="pt-BR" noProof="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/>
              <a:t>Matplotlib</a:t>
            </a:r>
            <a:endParaRPr lang="pt-BR" noProof="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noProof="0" dirty="0" err="1"/>
              <a:t>Seaborn</a:t>
            </a:r>
            <a:endParaRPr lang="pt-BR" noProof="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/>
              <a:t>Sweetviz</a:t>
            </a:r>
            <a:endParaRPr lang="pt-BR" noProof="0" dirty="0"/>
          </a:p>
        </p:txBody>
      </p:sp>
      <p:pic>
        <p:nvPicPr>
          <p:cNvPr id="2050" name="Picture 2" descr="python - Boxplot of Multiple Columns of a Pandas Dataframe on the Same  Figure (seaborn) - Stack Overflow">
            <a:extLst>
              <a:ext uri="{FF2B5EF4-FFF2-40B4-BE49-F238E27FC236}">
                <a16:creationId xmlns:a16="http://schemas.microsoft.com/office/drawing/2014/main" id="{AC874FC9-D4DF-FCCE-7D4C-6E37E308A9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9394" y="2677886"/>
            <a:ext cx="2428496" cy="1748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istogram notes in python with pandas and matplotlib | Andrew Wheeler">
            <a:extLst>
              <a:ext uri="{FF2B5EF4-FFF2-40B4-BE49-F238E27FC236}">
                <a16:creationId xmlns:a16="http://schemas.microsoft.com/office/drawing/2014/main" id="{7E0AD8A1-106B-D18C-9700-EACF0D6422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8908" y="2764971"/>
            <a:ext cx="2419646" cy="1576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Visualizing Data (within and beyond Python)">
            <a:extLst>
              <a:ext uri="{FF2B5EF4-FFF2-40B4-BE49-F238E27FC236}">
                <a16:creationId xmlns:a16="http://schemas.microsoft.com/office/drawing/2014/main" id="{EF509281-F0C0-4694-DA02-F00FA0D08CB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64" t="6302" r="9465"/>
          <a:stretch>
            <a:fillRect/>
          </a:stretch>
        </p:blipFill>
        <p:spPr bwMode="auto">
          <a:xfrm>
            <a:off x="10149573" y="2764971"/>
            <a:ext cx="1947564" cy="1576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Ler arquivo com pandas">
            <a:extLst>
              <a:ext uri="{FF2B5EF4-FFF2-40B4-BE49-F238E27FC236}">
                <a16:creationId xmlns:a16="http://schemas.microsoft.com/office/drawing/2014/main" id="{579213CA-F5EB-9CFF-96B4-5DB0B3F403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5576" y="4861000"/>
            <a:ext cx="1290599" cy="1290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Numpy">
            <a:extLst>
              <a:ext uri="{FF2B5EF4-FFF2-40B4-BE49-F238E27FC236}">
                <a16:creationId xmlns:a16="http://schemas.microsoft.com/office/drawing/2014/main" id="{7EAB4F95-FDE0-6834-5E7D-03DE080C3D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1956" y="4770021"/>
            <a:ext cx="1381578" cy="1381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 descr="scikit-learn – Wikipédia, a enciclopédia livre">
            <a:extLst>
              <a:ext uri="{FF2B5EF4-FFF2-40B4-BE49-F238E27FC236}">
                <a16:creationId xmlns:a16="http://schemas.microsoft.com/office/drawing/2014/main" id="{4DCCB2DA-192C-6143-B932-730DB43497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3221" y="4606692"/>
            <a:ext cx="2035629" cy="1099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 descr="Customising figures in Matplotlib">
            <a:extLst>
              <a:ext uri="{FF2B5EF4-FFF2-40B4-BE49-F238E27FC236}">
                <a16:creationId xmlns:a16="http://schemas.microsoft.com/office/drawing/2014/main" id="{F3211FE7-2189-7EED-A346-6EC6D89B3B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0443" y="4712719"/>
            <a:ext cx="2661557" cy="887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8" name="Picture 20" descr="GitHub - mwaskom/seaborn: Statistical data visualization in Python">
            <a:extLst>
              <a:ext uri="{FF2B5EF4-FFF2-40B4-BE49-F238E27FC236}">
                <a16:creationId xmlns:a16="http://schemas.microsoft.com/office/drawing/2014/main" id="{45EF3399-EB7A-56BB-8320-695CAC8097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38538" y="5452393"/>
            <a:ext cx="2569028" cy="1284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Sweetviz">
            <a:extLst>
              <a:ext uri="{FF2B5EF4-FFF2-40B4-BE49-F238E27FC236}">
                <a16:creationId xmlns:a16="http://schemas.microsoft.com/office/drawing/2014/main" id="{0C3F2009-0A94-FA32-9039-802ED5A1F3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5827" y="6076840"/>
            <a:ext cx="2750279" cy="660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04847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75130-3293-C53E-210E-BAED49319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DE8029-A57D-C5B0-A292-D731A9D670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0350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D0CA4-219F-B2F8-2326-FCB5C2305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Inspeção</a:t>
            </a:r>
            <a:r>
              <a:rPr lang="en-US" dirty="0"/>
              <a:t> </a:t>
            </a:r>
            <a:r>
              <a:rPr lang="en-US" dirty="0" err="1"/>
              <a:t>inicial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9CF505-9425-FAE9-8AD1-28EE07D08C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Shape dos dados (linhas x colunas)</a:t>
            </a:r>
          </a:p>
          <a:p>
            <a:r>
              <a:rPr lang="pt-BR" dirty="0"/>
              <a:t>Tipos de dados (numéricos, categóricos…)</a:t>
            </a:r>
          </a:p>
          <a:p>
            <a:r>
              <a:rPr lang="pt-BR" dirty="0"/>
              <a:t>Estatísticas básicas (média, mediana, desvio…)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02995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4AF97-908A-27C3-C4BD-6C757E93F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Limpeza</a:t>
            </a:r>
            <a:r>
              <a:rPr lang="en-US" dirty="0"/>
              <a:t> dos dados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ADB3AA-57FC-C53D-D2FA-FDB4A0869E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Problemas comuns:</a:t>
            </a:r>
            <a:br>
              <a:rPr lang="pt-BR" dirty="0"/>
            </a:br>
            <a:r>
              <a:rPr lang="pt-BR" dirty="0"/>
              <a:t>❌ Valores faltantes</a:t>
            </a:r>
            <a:br>
              <a:rPr lang="pt-BR" dirty="0"/>
            </a:br>
            <a:r>
              <a:rPr lang="pt-BR" dirty="0"/>
              <a:t>❌ Tipos inconsistentes</a:t>
            </a:r>
            <a:br>
              <a:rPr lang="pt-BR" dirty="0"/>
            </a:br>
            <a:r>
              <a:rPr lang="pt-BR" dirty="0"/>
              <a:t>❌ Duplicatas</a:t>
            </a:r>
            <a:br>
              <a:rPr lang="pt-BR" dirty="0"/>
            </a:br>
            <a:r>
              <a:rPr lang="pt-BR" dirty="0"/>
              <a:t>❌ Outliers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3104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C86E6-DCF1-113B-1536-5A59E1623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Tratando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30A83-F9FF-CEFD-47B0-7932118684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Técnicas:</a:t>
            </a:r>
          </a:p>
          <a:p>
            <a:pPr lvl="1"/>
            <a:r>
              <a:rPr lang="pt-BR" dirty="0"/>
              <a:t>Remover linhas/colunas</a:t>
            </a:r>
          </a:p>
          <a:p>
            <a:pPr lvl="1"/>
            <a:r>
              <a:rPr lang="pt-BR" dirty="0"/>
              <a:t>Preencher com média/mediana/moda</a:t>
            </a:r>
          </a:p>
          <a:p>
            <a:pPr lvl="1"/>
            <a:r>
              <a:rPr lang="pt-BR" dirty="0"/>
              <a:t>Preenchimento inteligente (KNN, regressão)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957766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8076</TotalTime>
  <Words>368</Words>
  <Application>Microsoft Office PowerPoint</Application>
  <PresentationFormat>Widescreen</PresentationFormat>
  <Paragraphs>62</Paragraphs>
  <Slides>17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Wingdings</vt:lpstr>
      <vt:lpstr>Tema do Office</vt:lpstr>
      <vt:lpstr>C24 - Inteligência Artificial: Análise Exploratória de Dados (EDA)</vt:lpstr>
      <vt:lpstr>PowerPoint Presentation</vt:lpstr>
      <vt:lpstr>Introdução</vt:lpstr>
      <vt:lpstr>Por que realizar análise exploratória?</vt:lpstr>
      <vt:lpstr>Inspeção visual e estatística</vt:lpstr>
      <vt:lpstr>PowerPoint Presentation</vt:lpstr>
      <vt:lpstr>Inspeção inicial</vt:lpstr>
      <vt:lpstr>Limpeza dos dados</vt:lpstr>
      <vt:lpstr>Tratando valores faltantes</vt:lpstr>
      <vt:lpstr>Lidando com duplicatas</vt:lpstr>
      <vt:lpstr>Detectando outliers</vt:lpstr>
      <vt:lpstr>PowerPoint Presentation</vt:lpstr>
      <vt:lpstr>Fundamentação teórica</vt:lpstr>
      <vt:lpstr>PowerPoint Presentation</vt:lpstr>
      <vt:lpstr>PowerPoint Presentation</vt:lpstr>
      <vt:lpstr>Referências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TP555 - Inteligência Artificial e Machine Learning</dc:title>
  <dc:creator>Felipe Augusto Pereira de Figueiredo</dc:creator>
  <cp:lastModifiedBy>Felipe Augusto Pereira de Figueiredo</cp:lastModifiedBy>
  <cp:revision>1754</cp:revision>
  <dcterms:created xsi:type="dcterms:W3CDTF">2020-01-20T13:50:05Z</dcterms:created>
  <dcterms:modified xsi:type="dcterms:W3CDTF">2026-01-20T19:16:55Z</dcterms:modified>
</cp:coreProperties>
</file>

<file path=docProps/thumbnail.jpeg>
</file>